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6" r:id="rId3"/>
    <p:sldId id="277" r:id="rId4"/>
    <p:sldId id="279" r:id="rId5"/>
    <p:sldId id="278" r:id="rId6"/>
    <p:sldId id="256" r:id="rId7"/>
    <p:sldId id="268" r:id="rId8"/>
    <p:sldId id="269" r:id="rId9"/>
    <p:sldId id="272" r:id="rId10"/>
    <p:sldId id="27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FF9900"/>
    <a:srgbClr val="00602B"/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4CB9-1D78-44B3-95E9-902FF46757AF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0AE61-06D6-4ED3-B945-7E79F734A6E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4A9F7-0B84-4E90-9061-CD3E2B6AE75E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5A1C-B51E-46EB-B06F-B912C3E0FF5B}" type="datetimeFigureOut">
              <a:rPr lang="nl-NL" smtClean="0"/>
              <a:pPr/>
              <a:t>1-11-2011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B421-A857-4F06-A452-4346475749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064896" cy="2616696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chemeClr val="tx1"/>
                </a:solidFill>
              </a:rPr>
              <a:t>Kader waarbinnen scholen eigen invulling kunnen geven en eigen accenten kunnen leggen.</a:t>
            </a:r>
          </a:p>
          <a:p>
            <a:pPr algn="l"/>
            <a:r>
              <a:rPr lang="nl-NL" sz="2800" dirty="0" smtClean="0">
                <a:solidFill>
                  <a:schemeClr val="tx1"/>
                </a:solidFill>
              </a:rPr>
              <a:t>Netwerk waar uitwisselen en samenwerken centraal staan.</a:t>
            </a:r>
          </a:p>
          <a:p>
            <a:pPr algn="l"/>
            <a:r>
              <a:rPr lang="nl-NL" sz="2800" dirty="0" smtClean="0">
                <a:solidFill>
                  <a:schemeClr val="tx1"/>
                </a:solidFill>
              </a:rPr>
              <a:t>Al 17 scholen!</a:t>
            </a:r>
          </a:p>
          <a:p>
            <a:endParaRPr lang="nl-NL" sz="4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96552" y="260648"/>
          <a:ext cx="5027563" cy="3364051"/>
        </p:xfrm>
        <a:graphic>
          <a:graphicData uri="http://schemas.openxmlformats.org/presentationml/2006/ole">
            <p:oleObj spid="_x0000_s27650" name="Document" r:id="rId3" imgW="6079750" imgH="4084572" progId="Word.Document.8">
              <p:embed/>
            </p:oleObj>
          </a:graphicData>
        </a:graphic>
      </p:graphicFrame>
      <p:sp>
        <p:nvSpPr>
          <p:cNvPr id="5" name="Ondertitel 2"/>
          <p:cNvSpPr txBox="1">
            <a:spLocks/>
          </p:cNvSpPr>
          <p:nvPr/>
        </p:nvSpPr>
        <p:spPr>
          <a:xfrm>
            <a:off x="4355976" y="548680"/>
            <a:ext cx="4968552" cy="2256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Eén landelijk certificaat voor ondernemende scholen.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dirty="0" smtClean="0"/>
              <a:t>Eén landelijk certificaat voor ondernemende leerlingen.</a:t>
            </a: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4784725" cy="3382962"/>
          </a:xfr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52839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2771775" y="3068638"/>
          <a:ext cx="6744072" cy="4209254"/>
        </p:xfrm>
        <a:graphic>
          <a:graphicData uri="http://schemas.openxmlformats.org/drawingml/2006/table">
            <a:tbl>
              <a:tblPr/>
              <a:tblGrid>
                <a:gridCol w="6744072"/>
              </a:tblGrid>
              <a:tr h="475890"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                        </a:t>
                      </a:r>
                      <a:r>
                        <a:rPr lang="nl-NL" b="1" i="1" dirty="0" smtClean="0">
                          <a:solidFill>
                            <a:srgbClr val="FF9900"/>
                          </a:solidFill>
                        </a:rPr>
                        <a:t>Start uw eigen International Business College</a:t>
                      </a:r>
                      <a:endParaRPr lang="nl-N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890">
                <a:tc>
                  <a:txBody>
                    <a:bodyPr/>
                    <a:lstStyle/>
                    <a:p>
                      <a:r>
                        <a:rPr lang="nl-NL" sz="2400" b="1" dirty="0" smtClean="0">
                          <a:solidFill>
                            <a:srgbClr val="00B050"/>
                          </a:solidFill>
                        </a:rPr>
                        <a:t>                             </a:t>
                      </a:r>
                      <a:r>
                        <a:rPr lang="nl-NL" sz="2400" b="1" i="1" dirty="0" smtClean="0">
                          <a:solidFill>
                            <a:srgbClr val="005C2A"/>
                          </a:solidFill>
                        </a:rPr>
                        <a:t>IBC … INNOVATION in EDUCATION</a:t>
                      </a:r>
                      <a:endParaRPr lang="nl-NL" sz="2400" b="1" i="1" dirty="0">
                        <a:solidFill>
                          <a:srgbClr val="005C2A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89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nl-NL" sz="1800" b="1" i="1" dirty="0" smtClean="0">
                          <a:solidFill>
                            <a:srgbClr val="FFFF00"/>
                          </a:solidFill>
                        </a:rPr>
                        <a:t>              </a:t>
                      </a:r>
                      <a:r>
                        <a:rPr lang="nl-NL" sz="1800" b="1" i="1" dirty="0" smtClean="0">
                          <a:solidFill>
                            <a:srgbClr val="FF6600"/>
                          </a:solidFill>
                        </a:rPr>
                        <a:t>Durf de uitdaging aan en word                       </a:t>
                      </a:r>
                      <a:r>
                        <a:rPr lang="nl-NL" sz="1800" b="1" i="1" baseline="0" dirty="0" smtClean="0">
                          <a:solidFill>
                            <a:srgbClr val="FF6600"/>
                          </a:solidFill>
                        </a:rPr>
                        <a:t>               on</a:t>
                      </a:r>
                      <a:r>
                        <a:rPr lang="nl-NL" sz="1800" b="1" i="1" dirty="0" smtClean="0">
                          <a:solidFill>
                            <a:srgbClr val="FF6600"/>
                          </a:solidFill>
                        </a:rPr>
                        <a:t>derwijsondernemer!</a:t>
                      </a:r>
                      <a:endParaRPr lang="nl-NL" sz="1800" i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394">
                <a:tc>
                  <a:txBody>
                    <a:bodyPr/>
                    <a:lstStyle/>
                    <a:p>
                      <a:r>
                        <a:rPr lang="nl-NL" sz="1600" b="1" dirty="0" smtClean="0"/>
                        <a:t>‘ Voor </a:t>
                      </a:r>
                      <a:r>
                        <a:rPr lang="nl-NL" sz="1600" b="1" dirty="0"/>
                        <a:t>mij telt dat een dag zo belangrijk is dat saaiheid niet mag</a:t>
                      </a:r>
                      <a:r>
                        <a:rPr lang="nl-NL" sz="1600" b="1" dirty="0" smtClean="0"/>
                        <a:t>.</a:t>
                      </a:r>
                    </a:p>
                    <a:p>
                      <a:r>
                        <a:rPr lang="nl-NL" sz="1600" b="1" dirty="0" smtClean="0"/>
                        <a:t>Een </a:t>
                      </a:r>
                      <a:r>
                        <a:rPr lang="nl-NL" sz="1600" b="1" dirty="0"/>
                        <a:t>ondernemer moet alert zijn op gebied van marktwerking: </a:t>
                      </a:r>
                      <a:endParaRPr lang="nl-NL" sz="1600" b="1" dirty="0" smtClean="0"/>
                    </a:p>
                    <a:p>
                      <a:r>
                        <a:rPr lang="nl-NL" sz="1600" b="1" dirty="0" smtClean="0"/>
                        <a:t>een </a:t>
                      </a:r>
                      <a:r>
                        <a:rPr lang="nl-NL" sz="1600" b="1" dirty="0"/>
                        <a:t>docent is een ondernemer en dient zicht dagelijks bewust te zijn </a:t>
                      </a:r>
                      <a:endParaRPr lang="nl-NL" sz="1600" b="1" dirty="0" smtClean="0"/>
                    </a:p>
                    <a:p>
                      <a:r>
                        <a:rPr lang="nl-NL" sz="1600" b="1" dirty="0" smtClean="0"/>
                        <a:t>van </a:t>
                      </a:r>
                      <a:r>
                        <a:rPr lang="nl-NL" sz="1600" b="1" dirty="0"/>
                        <a:t>zijn klant en zijn product: onderwijs = ondernemen</a:t>
                      </a:r>
                      <a:r>
                        <a:rPr lang="nl-NL" sz="1600" b="1" dirty="0" smtClean="0"/>
                        <a:t>!</a:t>
                      </a:r>
                    </a:p>
                    <a:p>
                      <a:r>
                        <a:rPr lang="nl-NL" sz="1600" b="1" dirty="0" smtClean="0"/>
                        <a:t>Onderwijs </a:t>
                      </a:r>
                      <a:r>
                        <a:rPr lang="nl-NL" sz="1600" b="1" dirty="0"/>
                        <a:t>moet niet dichtgetimmerd zijn, </a:t>
                      </a:r>
                      <a:r>
                        <a:rPr lang="nl-NL" sz="1600" b="1" dirty="0" smtClean="0"/>
                        <a:t> dat </a:t>
                      </a:r>
                      <a:r>
                        <a:rPr lang="nl-NL" sz="1600" b="1" dirty="0"/>
                        <a:t>leidt tot innerlijk </a:t>
                      </a:r>
                      <a:r>
                        <a:rPr lang="nl-NL" sz="1600" b="1" dirty="0" smtClean="0"/>
                        <a:t>faillissement </a:t>
                      </a:r>
                      <a:r>
                        <a:rPr lang="nl-NL" sz="1600" b="1" dirty="0"/>
                        <a:t>met alle nadelige gevolgen </a:t>
                      </a:r>
                      <a:r>
                        <a:rPr lang="nl-NL" sz="1600" b="1" dirty="0" smtClean="0"/>
                        <a:t>van dien.’ (Van der Ham- van Dijk)</a:t>
                      </a:r>
                      <a:endParaRPr lang="nl-NL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4824536" cy="2880320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chemeClr val="tx1"/>
                </a:solidFill>
              </a:rPr>
              <a:t>Bijvoorbeeld in de bovenbouw:</a:t>
            </a:r>
          </a:p>
          <a:p>
            <a:pPr algn="l"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tx1"/>
                </a:solidFill>
              </a:rPr>
              <a:t>Opdracht interview manager</a:t>
            </a:r>
          </a:p>
          <a:p>
            <a:pPr algn="l"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tx1"/>
                </a:solidFill>
              </a:rPr>
              <a:t>Eigen bedrijf</a:t>
            </a:r>
          </a:p>
          <a:p>
            <a:pPr algn="l"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tx1"/>
                </a:solidFill>
              </a:rPr>
              <a:t>Module boekhouden</a:t>
            </a:r>
          </a:p>
          <a:p>
            <a:pPr algn="l"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tx1"/>
                </a:solidFill>
              </a:rPr>
              <a:t>Module beleggen</a:t>
            </a:r>
          </a:p>
          <a:p>
            <a:pPr algn="l">
              <a:buFont typeface="Wingdings" pitchFamily="2" charset="2"/>
              <a:buChar char="ü"/>
            </a:pPr>
            <a:endParaRPr lang="nl-NL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96552" y="260648"/>
          <a:ext cx="5027563" cy="3364051"/>
        </p:xfrm>
        <a:graphic>
          <a:graphicData uri="http://schemas.openxmlformats.org/presentationml/2006/ole">
            <p:oleObj spid="_x0000_s28674" name="Document" r:id="rId3" imgW="6079750" imgH="4084572" progId="Word.Document.8">
              <p:embed/>
            </p:oleObj>
          </a:graphicData>
        </a:graphic>
      </p:graphicFrame>
      <p:sp>
        <p:nvSpPr>
          <p:cNvPr id="5" name="Ondertitel 2"/>
          <p:cNvSpPr txBox="1">
            <a:spLocks/>
          </p:cNvSpPr>
          <p:nvPr/>
        </p:nvSpPr>
        <p:spPr>
          <a:xfrm>
            <a:off x="4355976" y="548680"/>
            <a:ext cx="496855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Bijvoorbeeld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de onderbouw: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2800" baseline="0" dirty="0" smtClean="0"/>
              <a:t>Het</a:t>
            </a:r>
            <a:r>
              <a:rPr lang="nl-NL" sz="2800" dirty="0" smtClean="0"/>
              <a:t> vak economie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Gastspreker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2800" dirty="0" smtClean="0"/>
              <a:t>Vakoverstijgend project haven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Bedrijfsbezoek 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364088" y="4005064"/>
            <a:ext cx="338437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Bedrijfsbezoek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2800" dirty="0" smtClean="0"/>
              <a:t>Colleges HBO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Gastsprekers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2800" dirty="0" smtClean="0"/>
              <a:t>Managementgame </a:t>
            </a: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794250" y="4210050"/>
            <a:ext cx="1254125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568575" y="1071563"/>
            <a:ext cx="1254125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53" name="Rectangle 52"/>
          <p:cNvSpPr/>
          <p:nvPr/>
        </p:nvSpPr>
        <p:spPr>
          <a:xfrm>
            <a:off x="7785100" y="4248150"/>
            <a:ext cx="1254125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5673725" y="1098550"/>
            <a:ext cx="1254125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1098550" y="4213225"/>
            <a:ext cx="1254125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112713" y="1098550"/>
            <a:ext cx="1254125" cy="812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 flipH="1" flipV="1">
            <a:off x="766763" y="1911350"/>
            <a:ext cx="0" cy="97948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000" b="1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H="1" flipV="1">
            <a:off x="3195638" y="1911350"/>
            <a:ext cx="0" cy="97948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000" b="1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V="1">
            <a:off x="5673725" y="1911350"/>
            <a:ext cx="635000" cy="71437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000" b="1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 flipV="1">
            <a:off x="8523288" y="3194050"/>
            <a:ext cx="0" cy="97948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000" b="1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 flipV="1">
            <a:off x="1743075" y="3230563"/>
            <a:ext cx="0" cy="97948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000" b="1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 flipV="1">
            <a:off x="5405438" y="3230563"/>
            <a:ext cx="0" cy="97948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000" b="1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4" name="Pentagon 3"/>
          <p:cNvSpPr>
            <a:spLocks noChangeArrowheads="1"/>
          </p:cNvSpPr>
          <p:nvPr/>
        </p:nvSpPr>
        <p:spPr bwMode="auto">
          <a:xfrm>
            <a:off x="251520" y="2636912"/>
            <a:ext cx="8686800" cy="838200"/>
          </a:xfrm>
          <a:prstGeom prst="homePlate">
            <a:avLst>
              <a:gd name="adj" fmla="val 49995"/>
            </a:avLst>
          </a:prstGeom>
          <a:gradFill rotWithShape="1">
            <a:gsLst>
              <a:gs pos="0">
                <a:srgbClr val="003BB1"/>
              </a:gs>
              <a:gs pos="5000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399" name="TextBox 4"/>
          <p:cNvSpPr txBox="1">
            <a:spLocks noChangeArrowheads="1"/>
          </p:cNvSpPr>
          <p:nvPr/>
        </p:nvSpPr>
        <p:spPr bwMode="auto">
          <a:xfrm>
            <a:off x="282575" y="2860675"/>
            <a:ext cx="900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Jan</a:t>
            </a:r>
          </a:p>
        </p:txBody>
      </p:sp>
      <p:sp>
        <p:nvSpPr>
          <p:cNvPr id="16400" name="TextBox 5"/>
          <p:cNvSpPr txBox="1">
            <a:spLocks noChangeArrowheads="1"/>
          </p:cNvSpPr>
          <p:nvPr/>
        </p:nvSpPr>
        <p:spPr bwMode="auto">
          <a:xfrm>
            <a:off x="1106488" y="286067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Feb</a:t>
            </a:r>
          </a:p>
        </p:txBody>
      </p:sp>
      <p:sp>
        <p:nvSpPr>
          <p:cNvPr id="16401" name="TextBox 6"/>
          <p:cNvSpPr txBox="1">
            <a:spLocks noChangeArrowheads="1"/>
          </p:cNvSpPr>
          <p:nvPr/>
        </p:nvSpPr>
        <p:spPr bwMode="auto">
          <a:xfrm>
            <a:off x="3923928" y="260648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</a:rPr>
              <a:t>Hoeksch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Lyceum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2" name="TextBox 7"/>
          <p:cNvSpPr txBox="1">
            <a:spLocks noChangeArrowheads="1"/>
          </p:cNvSpPr>
          <p:nvPr/>
        </p:nvSpPr>
        <p:spPr bwMode="auto">
          <a:xfrm>
            <a:off x="2401888" y="286067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Apr</a:t>
            </a:r>
          </a:p>
        </p:txBody>
      </p:sp>
      <p:sp>
        <p:nvSpPr>
          <p:cNvPr id="16403" name="TextBox 8"/>
          <p:cNvSpPr txBox="1">
            <a:spLocks noChangeArrowheads="1"/>
          </p:cNvSpPr>
          <p:nvPr/>
        </p:nvSpPr>
        <p:spPr bwMode="auto">
          <a:xfrm>
            <a:off x="3087688" y="286067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Mei</a:t>
            </a:r>
          </a:p>
        </p:txBody>
      </p:sp>
      <p:sp>
        <p:nvSpPr>
          <p:cNvPr id="16404" name="TextBox 9"/>
          <p:cNvSpPr txBox="1">
            <a:spLocks noChangeArrowheads="1"/>
          </p:cNvSpPr>
          <p:nvPr/>
        </p:nvSpPr>
        <p:spPr bwMode="auto">
          <a:xfrm>
            <a:off x="3773488" y="286067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Jun</a:t>
            </a:r>
          </a:p>
        </p:txBody>
      </p:sp>
      <p:sp>
        <p:nvSpPr>
          <p:cNvPr id="16405" name="TextBox 10"/>
          <p:cNvSpPr txBox="1">
            <a:spLocks noChangeArrowheads="1"/>
          </p:cNvSpPr>
          <p:nvPr/>
        </p:nvSpPr>
        <p:spPr bwMode="auto">
          <a:xfrm>
            <a:off x="4611688" y="286067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Jul</a:t>
            </a:r>
          </a:p>
        </p:txBody>
      </p:sp>
      <p:sp>
        <p:nvSpPr>
          <p:cNvPr id="16406" name="TextBox 11"/>
          <p:cNvSpPr txBox="1">
            <a:spLocks noChangeArrowheads="1"/>
          </p:cNvSpPr>
          <p:nvPr/>
        </p:nvSpPr>
        <p:spPr bwMode="auto">
          <a:xfrm>
            <a:off x="5221288" y="286067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Aug</a:t>
            </a:r>
          </a:p>
        </p:txBody>
      </p:sp>
      <p:sp>
        <p:nvSpPr>
          <p:cNvPr id="16407" name="TextBox 12"/>
          <p:cNvSpPr txBox="1">
            <a:spLocks noChangeArrowheads="1"/>
          </p:cNvSpPr>
          <p:nvPr/>
        </p:nvSpPr>
        <p:spPr bwMode="auto">
          <a:xfrm>
            <a:off x="5976938" y="2860675"/>
            <a:ext cx="61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Sep</a:t>
            </a:r>
          </a:p>
        </p:txBody>
      </p:sp>
      <p:sp>
        <p:nvSpPr>
          <p:cNvPr id="16408" name="TextBox 13"/>
          <p:cNvSpPr txBox="1">
            <a:spLocks noChangeArrowheads="1"/>
          </p:cNvSpPr>
          <p:nvPr/>
        </p:nvSpPr>
        <p:spPr bwMode="auto">
          <a:xfrm>
            <a:off x="6669088" y="286067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Okt</a:t>
            </a:r>
          </a:p>
        </p:txBody>
      </p:sp>
      <p:sp>
        <p:nvSpPr>
          <p:cNvPr id="16409" name="TextBox 14"/>
          <p:cNvSpPr txBox="1">
            <a:spLocks noChangeArrowheads="1"/>
          </p:cNvSpPr>
          <p:nvPr/>
        </p:nvSpPr>
        <p:spPr bwMode="auto">
          <a:xfrm>
            <a:off x="7396163" y="2860675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Nov</a:t>
            </a:r>
          </a:p>
        </p:txBody>
      </p:sp>
      <p:sp>
        <p:nvSpPr>
          <p:cNvPr id="16410" name="Rektangel 58"/>
          <p:cNvSpPr>
            <a:spLocks noChangeArrowheads="1"/>
          </p:cNvSpPr>
          <p:nvPr/>
        </p:nvSpPr>
        <p:spPr bwMode="auto">
          <a:xfrm>
            <a:off x="217488" y="13081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nl-NL" sz="1600" b="1" noProof="1">
                <a:solidFill>
                  <a:srgbClr val="080808"/>
                </a:solidFill>
                <a:latin typeface="Calibri" pitchFamily="34" charset="0"/>
              </a:rPr>
              <a:t>Oriëntatie </a:t>
            </a:r>
          </a:p>
        </p:txBody>
      </p:sp>
      <p:sp>
        <p:nvSpPr>
          <p:cNvPr id="16411" name="Rektangel 58"/>
          <p:cNvSpPr>
            <a:spLocks noChangeArrowheads="1"/>
          </p:cNvSpPr>
          <p:nvPr/>
        </p:nvSpPr>
        <p:spPr bwMode="auto">
          <a:xfrm>
            <a:off x="2617788" y="1323975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nl-NL" sz="1600" b="1" noProof="1">
                <a:solidFill>
                  <a:srgbClr val="080808"/>
                </a:solidFill>
                <a:latin typeface="Calibri" pitchFamily="34" charset="0"/>
              </a:rPr>
              <a:t>Organisatie </a:t>
            </a:r>
          </a:p>
        </p:txBody>
      </p:sp>
      <p:sp>
        <p:nvSpPr>
          <p:cNvPr id="16412" name="Rektangel 58"/>
          <p:cNvSpPr>
            <a:spLocks noChangeArrowheads="1"/>
          </p:cNvSpPr>
          <p:nvPr/>
        </p:nvSpPr>
        <p:spPr bwMode="auto">
          <a:xfrm>
            <a:off x="4827588" y="4429125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nl-NL" sz="1600" b="1" noProof="1">
                <a:solidFill>
                  <a:srgbClr val="080808"/>
                </a:solidFill>
                <a:latin typeface="Calibri" pitchFamily="34" charset="0"/>
              </a:rPr>
              <a:t>Financiering</a:t>
            </a:r>
          </a:p>
        </p:txBody>
      </p:sp>
      <p:sp>
        <p:nvSpPr>
          <p:cNvPr id="16413" name="Rektangel 58"/>
          <p:cNvSpPr>
            <a:spLocks noChangeArrowheads="1"/>
          </p:cNvSpPr>
          <p:nvPr/>
        </p:nvSpPr>
        <p:spPr bwMode="auto">
          <a:xfrm>
            <a:off x="5802313" y="1123950"/>
            <a:ext cx="130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nl-NL" sz="1600" b="1" noProof="1">
                <a:solidFill>
                  <a:srgbClr val="080808"/>
                </a:solidFill>
                <a:latin typeface="Calibri" pitchFamily="34" charset="0"/>
              </a:rPr>
              <a:t>Uitvoeren Junior Company </a:t>
            </a:r>
          </a:p>
        </p:txBody>
      </p:sp>
      <p:sp>
        <p:nvSpPr>
          <p:cNvPr id="16414" name="TextBox 37"/>
          <p:cNvSpPr txBox="1">
            <a:spLocks noChangeArrowheads="1"/>
          </p:cNvSpPr>
          <p:nvPr/>
        </p:nvSpPr>
        <p:spPr bwMode="auto">
          <a:xfrm>
            <a:off x="8075613" y="2860675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Dec</a:t>
            </a:r>
          </a:p>
        </p:txBody>
      </p:sp>
      <p:sp>
        <p:nvSpPr>
          <p:cNvPr id="16415" name="Rektangel 58"/>
          <p:cNvSpPr>
            <a:spLocks noChangeArrowheads="1"/>
          </p:cNvSpPr>
          <p:nvPr/>
        </p:nvSpPr>
        <p:spPr bwMode="auto">
          <a:xfrm>
            <a:off x="7773988" y="4302125"/>
            <a:ext cx="1301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nl-NL" sz="1600" b="1" noProof="1">
                <a:solidFill>
                  <a:srgbClr val="080808"/>
                </a:solidFill>
                <a:latin typeface="Calibri" pitchFamily="34" charset="0"/>
              </a:rPr>
              <a:t>Liquidatie en</a:t>
            </a:r>
          </a:p>
          <a:p>
            <a:pPr defTabSz="801688">
              <a:spcBef>
                <a:spcPct val="20000"/>
              </a:spcBef>
            </a:pPr>
            <a:r>
              <a:rPr lang="nl-NL" sz="1600" b="1" noProof="1">
                <a:solidFill>
                  <a:srgbClr val="080808"/>
                </a:solidFill>
                <a:latin typeface="Calibri" pitchFamily="34" charset="0"/>
              </a:rPr>
              <a:t>Afstuderen </a:t>
            </a:r>
          </a:p>
        </p:txBody>
      </p:sp>
      <p:grpSp>
        <p:nvGrpSpPr>
          <p:cNvPr id="2" name="Grupper 5"/>
          <p:cNvGrpSpPr>
            <a:grpSpLocks/>
          </p:cNvGrpSpPr>
          <p:nvPr/>
        </p:nvGrpSpPr>
        <p:grpSpPr bwMode="auto">
          <a:xfrm>
            <a:off x="-38100" y="5964238"/>
            <a:ext cx="9296400" cy="914400"/>
            <a:chOff x="-38100" y="5366940"/>
            <a:chExt cx="9296400" cy="914315"/>
          </a:xfrm>
        </p:grpSpPr>
        <p:sp>
          <p:nvSpPr>
            <p:cNvPr id="42" name="Rektangel 108"/>
            <p:cNvSpPr/>
            <p:nvPr/>
          </p:nvSpPr>
          <p:spPr>
            <a:xfrm>
              <a:off x="-3175" y="5574883"/>
              <a:ext cx="9226550" cy="706372"/>
            </a:xfrm>
            <a:prstGeom prst="rect">
              <a:avLst/>
            </a:prstGeom>
            <a:gradFill rotWithShape="1">
              <a:gsLst>
                <a:gs pos="0">
                  <a:srgbClr val="E6E6E6">
                    <a:lumMod val="25000"/>
                  </a:srgbClr>
                </a:gs>
                <a:gs pos="100000">
                  <a:srgbClr val="E6E6E6">
                    <a:lumMod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6E6E6">
                  <a:lumMod val="1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b="1" kern="0">
                <a:solidFill>
                  <a:sysClr val="window" lastClr="FFFFFF"/>
                </a:solidFill>
                <a:latin typeface="Calibri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grpSp>
          <p:nvGrpSpPr>
            <p:cNvPr id="3" name="Grupper 13"/>
            <p:cNvGrpSpPr>
              <a:grpSpLocks/>
            </p:cNvGrpSpPr>
            <p:nvPr/>
          </p:nvGrpSpPr>
          <p:grpSpPr bwMode="auto">
            <a:xfrm>
              <a:off x="-38100" y="5366940"/>
              <a:ext cx="9296400" cy="212782"/>
              <a:chOff x="0" y="1536700"/>
              <a:chExt cx="9144000" cy="317275"/>
            </a:xfrm>
          </p:grpSpPr>
          <p:sp>
            <p:nvSpPr>
              <p:cNvPr id="44" name="Rektangel 110"/>
              <p:cNvSpPr/>
              <p:nvPr/>
            </p:nvSpPr>
            <p:spPr>
              <a:xfrm>
                <a:off x="0" y="1536700"/>
                <a:ext cx="9144000" cy="317160"/>
              </a:xfrm>
              <a:prstGeom prst="rect">
                <a:avLst/>
              </a:prstGeom>
              <a:gradFill flip="none" rotWithShape="1">
                <a:gsLst>
                  <a:gs pos="38000">
                    <a:srgbClr val="176FA2"/>
                  </a:gs>
                  <a:gs pos="0">
                    <a:srgbClr val="74F4FF"/>
                  </a:gs>
                  <a:gs pos="100000">
                    <a:srgbClr val="002060"/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2000" b="1" kern="0">
                  <a:solidFill>
                    <a:sysClr val="window" lastClr="FFFFFF"/>
                  </a:solidFill>
                  <a:latin typeface="Calibri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sp>
            <p:nvSpPr>
              <p:cNvPr id="45" name="Rektangel 111"/>
              <p:cNvSpPr/>
              <p:nvPr/>
            </p:nvSpPr>
            <p:spPr>
              <a:xfrm>
                <a:off x="0" y="1574800"/>
                <a:ext cx="9144000" cy="152400"/>
              </a:xfrm>
              <a:prstGeom prst="rect">
                <a:avLst/>
              </a:prstGeom>
              <a:gradFill rotWithShape="1">
                <a:gsLst>
                  <a:gs pos="100000">
                    <a:srgbClr val="FFFCF9">
                      <a:alpha val="79000"/>
                    </a:srgbClr>
                  </a:gs>
                  <a:gs pos="0">
                    <a:srgbClr val="E6E6E6">
                      <a:tint val="50000"/>
                      <a:shade val="100000"/>
                      <a:satMod val="350000"/>
                      <a:alpha val="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000" b="1" kern="0" dirty="0">
                  <a:solidFill>
                    <a:sysClr val="window" lastClr="FFFFFF"/>
                  </a:solidFill>
                  <a:latin typeface="Calibri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130300" y="6253163"/>
            <a:ext cx="6794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kern="0" dirty="0" err="1" smtClean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Een</a:t>
            </a:r>
            <a:r>
              <a:rPr lang="en-US" sz="1600" b="1" kern="0" dirty="0" smtClean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Business-</a:t>
            </a:r>
            <a:r>
              <a:rPr lang="en-US" sz="1600" b="1" kern="0" dirty="0" err="1" smtClean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jaar</a:t>
            </a:r>
            <a:r>
              <a:rPr lang="en-US" sz="1600" b="1" kern="0" dirty="0" smtClean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bestaat</a:t>
            </a:r>
            <a:r>
              <a:rPr lang="en-US" sz="1600" b="1" kern="0" dirty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uit</a:t>
            </a:r>
            <a:r>
              <a:rPr lang="en-US" sz="1600" b="1" kern="0" dirty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zes</a:t>
            </a:r>
            <a:r>
              <a:rPr lang="en-US" sz="1600" b="1" kern="0" dirty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modules van elk </a:t>
            </a:r>
            <a:r>
              <a:rPr lang="en-US" sz="1600" b="1" kern="0" dirty="0" err="1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zes</a:t>
            </a:r>
            <a:r>
              <a:rPr lang="en-US" sz="1600" b="1" kern="0" dirty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tot </a:t>
            </a:r>
            <a:r>
              <a:rPr lang="en-US" sz="1600" b="1" kern="0" dirty="0" err="1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acht</a:t>
            </a:r>
            <a:r>
              <a:rPr lang="en-US" sz="1600" b="1" kern="0" dirty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dagdelen</a:t>
            </a:r>
            <a:r>
              <a:rPr lang="en-US" sz="1600" b="1" kern="0" dirty="0">
                <a:solidFill>
                  <a:srgbClr val="FFFF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.   </a:t>
            </a:r>
          </a:p>
        </p:txBody>
      </p:sp>
      <p:sp>
        <p:nvSpPr>
          <p:cNvPr id="16418" name="Rektangel 58"/>
          <p:cNvSpPr>
            <a:spLocks noChangeArrowheads="1"/>
          </p:cNvSpPr>
          <p:nvPr/>
        </p:nvSpPr>
        <p:spPr bwMode="auto">
          <a:xfrm>
            <a:off x="1179513" y="4403725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nl-NL" sz="1600" b="1" noProof="1">
                <a:solidFill>
                  <a:srgbClr val="080808"/>
                </a:solidFill>
                <a:latin typeface="Calibri" pitchFamily="34" charset="0"/>
              </a:rPr>
              <a:t>Marketing</a:t>
            </a:r>
          </a:p>
        </p:txBody>
      </p:sp>
      <p:sp>
        <p:nvSpPr>
          <p:cNvPr id="43" name="Rounded Rectangle 19"/>
          <p:cNvSpPr>
            <a:spLocks noChangeArrowheads="1"/>
          </p:cNvSpPr>
          <p:nvPr/>
        </p:nvSpPr>
        <p:spPr bwMode="auto">
          <a:xfrm>
            <a:off x="192088" y="149225"/>
            <a:ext cx="1606550" cy="473075"/>
          </a:xfrm>
          <a:prstGeom prst="roundRect">
            <a:avLst>
              <a:gd name="adj" fmla="val 11444"/>
            </a:avLst>
          </a:prstGeom>
          <a:gradFill rotWithShape="1">
            <a:gsLst>
              <a:gs pos="0">
                <a:srgbClr val="002060"/>
              </a:gs>
              <a:gs pos="40000">
                <a:srgbClr val="00A2D8"/>
              </a:gs>
              <a:gs pos="100000">
                <a:srgbClr val="002060"/>
              </a:gs>
            </a:gsLst>
            <a:lin ang="162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TextBox 95"/>
          <p:cNvSpPr txBox="1"/>
          <p:nvPr/>
        </p:nvSpPr>
        <p:spPr>
          <a:xfrm>
            <a:off x="411163" y="214313"/>
            <a:ext cx="20748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Modules</a:t>
            </a:r>
          </a:p>
        </p:txBody>
      </p:sp>
      <p:sp>
        <p:nvSpPr>
          <p:cNvPr id="16421" name="Tekstvak 1"/>
          <p:cNvSpPr txBox="1">
            <a:spLocks noChangeArrowheads="1"/>
          </p:cNvSpPr>
          <p:nvPr/>
        </p:nvSpPr>
        <p:spPr bwMode="auto">
          <a:xfrm>
            <a:off x="1990725" y="2116138"/>
            <a:ext cx="2659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START Junior Company</a:t>
            </a:r>
          </a:p>
        </p:txBody>
      </p:sp>
      <p:pic>
        <p:nvPicPr>
          <p:cNvPr id="16422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314782">
            <a:off x="6465888" y="1709738"/>
            <a:ext cx="1050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8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alvijn_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113" y="5445125"/>
            <a:ext cx="31638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46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>
              <a:solidFill>
                <a:srgbClr val="77235B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313" y="203200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nl-NL" sz="4400" b="1" kern="0" dirty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rPr>
              <a:t>Calvijn Business School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000125"/>
            <a:ext cx="9144000" cy="71438"/>
          </a:xfrm>
          <a:prstGeom prst="rect">
            <a:avLst/>
          </a:prstGeom>
          <a:solidFill>
            <a:srgbClr val="EE7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>
              <a:solidFill>
                <a:srgbClr val="EE7F00"/>
              </a:solidFill>
            </a:endParaRPr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nl-NL" sz="2400" dirty="0">
                <a:solidFill>
                  <a:srgbClr val="0033CC"/>
                </a:solidFill>
              </a:rPr>
              <a:t>In het </a:t>
            </a:r>
            <a:r>
              <a:rPr lang="nl-NL" sz="2400" b="1" dirty="0">
                <a:solidFill>
                  <a:srgbClr val="0033CC"/>
                </a:solidFill>
              </a:rPr>
              <a:t>3</a:t>
            </a:r>
            <a:r>
              <a:rPr lang="nl-NL" sz="2400" b="1" baseline="30000" dirty="0">
                <a:solidFill>
                  <a:srgbClr val="0033CC"/>
                </a:solidFill>
              </a:rPr>
              <a:t>e</a:t>
            </a:r>
            <a:r>
              <a:rPr lang="nl-NL" sz="2400" dirty="0">
                <a:solidFill>
                  <a:srgbClr val="0033CC"/>
                </a:solidFill>
              </a:rPr>
              <a:t> </a:t>
            </a:r>
            <a:r>
              <a:rPr lang="nl-NL" sz="2400" b="1" dirty="0">
                <a:solidFill>
                  <a:srgbClr val="0033CC"/>
                </a:solidFill>
              </a:rPr>
              <a:t>leerjaar</a:t>
            </a:r>
            <a:r>
              <a:rPr lang="nl-NL" sz="2400" dirty="0">
                <a:solidFill>
                  <a:srgbClr val="0033CC"/>
                </a:solidFill>
              </a:rPr>
              <a:t> volgen alle mavoleerlingen de Business School gedurende 4 uur in de week.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nl-NL" sz="2400" dirty="0">
                <a:solidFill>
                  <a:srgbClr val="FF6600"/>
                </a:solidFill>
              </a:rPr>
              <a:t>Zij volgen het programma </a:t>
            </a:r>
            <a:r>
              <a:rPr lang="nl-NL" sz="2400" b="1" dirty="0">
                <a:solidFill>
                  <a:srgbClr val="FF6600"/>
                </a:solidFill>
              </a:rPr>
              <a:t>Handel &amp; </a:t>
            </a:r>
            <a:r>
              <a:rPr lang="nl-NL" sz="2400" b="1" dirty="0" smtClean="0">
                <a:solidFill>
                  <a:srgbClr val="FF6600"/>
                </a:solidFill>
              </a:rPr>
              <a:t>Verkoop </a:t>
            </a:r>
            <a:r>
              <a:rPr lang="nl-NL" sz="2400" dirty="0" smtClean="0">
                <a:solidFill>
                  <a:srgbClr val="FF6600"/>
                </a:solidFill>
              </a:rPr>
              <a:t>uit de gemengde leerweg.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nl-NL" sz="2400" dirty="0" smtClean="0">
                <a:solidFill>
                  <a:srgbClr val="0033CC"/>
                </a:solidFill>
              </a:rPr>
              <a:t>In het </a:t>
            </a:r>
            <a:r>
              <a:rPr lang="nl-NL" sz="2400" b="1" dirty="0" smtClean="0">
                <a:solidFill>
                  <a:srgbClr val="0033CC"/>
                </a:solidFill>
              </a:rPr>
              <a:t>4</a:t>
            </a:r>
            <a:r>
              <a:rPr lang="nl-NL" sz="2400" b="1" baseline="30000" dirty="0" smtClean="0">
                <a:solidFill>
                  <a:srgbClr val="0033CC"/>
                </a:solidFill>
              </a:rPr>
              <a:t>e</a:t>
            </a:r>
            <a:r>
              <a:rPr lang="nl-NL" sz="2400" dirty="0" smtClean="0">
                <a:solidFill>
                  <a:srgbClr val="0033CC"/>
                </a:solidFill>
              </a:rPr>
              <a:t> </a:t>
            </a:r>
            <a:r>
              <a:rPr lang="nl-NL" sz="2400" b="1" dirty="0" smtClean="0">
                <a:solidFill>
                  <a:srgbClr val="0033CC"/>
                </a:solidFill>
              </a:rPr>
              <a:t>leerjaar</a:t>
            </a:r>
            <a:r>
              <a:rPr lang="nl-NL" sz="2400" dirty="0" smtClean="0">
                <a:solidFill>
                  <a:srgbClr val="0033CC"/>
                </a:solidFill>
              </a:rPr>
              <a:t>  is de Business School een keuzevak. </a:t>
            </a:r>
            <a:endParaRPr lang="nl-NL" sz="2400" dirty="0"/>
          </a:p>
          <a:p>
            <a:pPr marL="609600" indent="-609600">
              <a:spcBef>
                <a:spcPct val="20000"/>
              </a:spcBef>
            </a:pPr>
            <a:endParaRPr lang="nl-NL" sz="3200" dirty="0">
              <a:solidFill>
                <a:srgbClr val="0033CC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3429000"/>
            <a:ext cx="7499176" cy="29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400" dirty="0" smtClean="0">
                <a:solidFill>
                  <a:srgbClr val="FF6600"/>
                </a:solidFill>
              </a:rPr>
              <a:t>Daarnaast:</a:t>
            </a:r>
          </a:p>
          <a:p>
            <a:pPr>
              <a:lnSpc>
                <a:spcPct val="90000"/>
              </a:lnSpc>
            </a:pPr>
            <a:endParaRPr lang="nl-NL" sz="2400" dirty="0" smtClean="0">
              <a:solidFill>
                <a:srgbClr val="0033CC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nl-NL" sz="2400" b="1" dirty="0" smtClean="0">
                <a:solidFill>
                  <a:srgbClr val="0033CC"/>
                </a:solidFill>
              </a:rPr>
              <a:t>Bedrijfsbezoeken</a:t>
            </a:r>
            <a:r>
              <a:rPr lang="nl-NL" sz="2400" dirty="0" smtClean="0">
                <a:solidFill>
                  <a:srgbClr val="0033CC"/>
                </a:solidFill>
              </a:rPr>
              <a:t> (Staples Office Centre, AH, </a:t>
            </a:r>
            <a:r>
              <a:rPr lang="nl-NL" sz="2400" dirty="0" err="1" smtClean="0">
                <a:solidFill>
                  <a:srgbClr val="0033CC"/>
                </a:solidFill>
              </a:rPr>
              <a:t>Sligro</a:t>
            </a:r>
            <a:r>
              <a:rPr lang="nl-NL" sz="2400" dirty="0" smtClean="0">
                <a:solidFill>
                  <a:srgbClr val="0033CC"/>
                </a:solidFill>
              </a:rPr>
              <a:t> bezorgcentrum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nl-NL" sz="2400" b="1" dirty="0" smtClean="0">
                <a:solidFill>
                  <a:srgbClr val="FF6600"/>
                </a:solidFill>
              </a:rPr>
              <a:t>Gastlessen</a:t>
            </a:r>
            <a:r>
              <a:rPr lang="nl-NL" sz="2400" dirty="0" smtClean="0">
                <a:solidFill>
                  <a:srgbClr val="FF6600"/>
                </a:solidFill>
              </a:rPr>
              <a:t> door ondernemers en Kamer van Koophandel.</a:t>
            </a:r>
          </a:p>
          <a:p>
            <a:pPr marL="609600" indent="-609600">
              <a:lnSpc>
                <a:spcPct val="80000"/>
              </a:lnSpc>
              <a:buFont typeface="Arial" charset="0"/>
              <a:buChar char="•"/>
            </a:pPr>
            <a:r>
              <a:rPr lang="nl-NL" sz="2400" b="1" dirty="0" smtClean="0">
                <a:solidFill>
                  <a:srgbClr val="0033CC"/>
                </a:solidFill>
              </a:rPr>
              <a:t>Projecten</a:t>
            </a:r>
            <a:r>
              <a:rPr lang="nl-NL" sz="2400" dirty="0" smtClean="0">
                <a:solidFill>
                  <a:srgbClr val="0033CC"/>
                </a:solidFill>
              </a:rPr>
              <a:t> waaronder de Global </a:t>
            </a:r>
            <a:r>
              <a:rPr lang="nl-NL" sz="2400" dirty="0" err="1" smtClean="0">
                <a:solidFill>
                  <a:srgbClr val="0033CC"/>
                </a:solidFill>
              </a:rPr>
              <a:t>Entrepreneurships</a:t>
            </a:r>
            <a:r>
              <a:rPr lang="nl-NL" sz="2400" dirty="0" smtClean="0">
                <a:solidFill>
                  <a:srgbClr val="0033CC"/>
                </a:solidFill>
              </a:rPr>
              <a:t> week.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nl-NL" sz="20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000" dirty="0"/>
              <a:t>					</a:t>
            </a:r>
          </a:p>
          <a:p>
            <a:pPr>
              <a:lnSpc>
                <a:spcPct val="90000"/>
              </a:lnSpc>
            </a:pPr>
            <a:endParaRPr lang="nl-NL" sz="2000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endParaRPr lang="nl-NL" sz="2000" dirty="0">
              <a:solidFill>
                <a:srgbClr val="0033CC"/>
              </a:solidFill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nl-NL" sz="1600" b="1" dirty="0">
              <a:solidFill>
                <a:srgbClr val="FF6600"/>
              </a:solidFill>
            </a:endParaRPr>
          </a:p>
          <a:p>
            <a:pPr>
              <a:spcBef>
                <a:spcPct val="20000"/>
              </a:spcBef>
            </a:pPr>
            <a:endParaRPr lang="nl-NL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468560" y="1628800"/>
          <a:ext cx="5596017" cy="3744416"/>
        </p:xfrm>
        <a:graphic>
          <a:graphicData uri="http://schemas.openxmlformats.org/presentationml/2006/ole">
            <p:oleObj spid="_x0000_s29698" name="Document" r:id="rId3" imgW="6079750" imgH="4084572" progId="Word.Document.8">
              <p:embed/>
            </p:oleObj>
          </a:graphicData>
        </a:graphic>
      </p:graphicFrame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95936" y="3429000"/>
            <a:ext cx="5148064" cy="2952328"/>
          </a:xfrm>
        </p:spPr>
        <p:txBody>
          <a:bodyPr>
            <a:normAutofit fontScale="40000" lnSpcReduction="20000"/>
          </a:bodyPr>
          <a:lstStyle/>
          <a:p>
            <a:endParaRPr lang="nl-NL" sz="4400" dirty="0" smtClean="0">
              <a:solidFill>
                <a:schemeClr val="tx1"/>
              </a:solidFill>
            </a:endParaRPr>
          </a:p>
          <a:p>
            <a:pPr algn="l"/>
            <a:r>
              <a:rPr lang="nl-NL" sz="7000" dirty="0" smtClean="0">
                <a:solidFill>
                  <a:schemeClr val="tx1"/>
                </a:solidFill>
              </a:rPr>
              <a:t>Doet u ook mee met </a:t>
            </a:r>
            <a:endParaRPr lang="nl-NL" sz="7000" dirty="0" smtClean="0">
              <a:solidFill>
                <a:schemeClr val="tx1"/>
              </a:solidFill>
            </a:endParaRPr>
          </a:p>
          <a:p>
            <a:pPr algn="l"/>
            <a:r>
              <a:rPr lang="nl-NL" sz="7000" dirty="0" smtClean="0">
                <a:solidFill>
                  <a:schemeClr val="tx1"/>
                </a:solidFill>
              </a:rPr>
              <a:t>VECON </a:t>
            </a:r>
            <a:r>
              <a:rPr lang="nl-NL" sz="7000" dirty="0" smtClean="0">
                <a:solidFill>
                  <a:schemeClr val="tx1"/>
                </a:solidFill>
              </a:rPr>
              <a:t>BUSINESS SCHOOL </a:t>
            </a:r>
            <a:endParaRPr lang="nl-NL" sz="7000" dirty="0" smtClean="0">
              <a:solidFill>
                <a:schemeClr val="tx1"/>
              </a:solidFill>
            </a:endParaRPr>
          </a:p>
          <a:p>
            <a:pPr algn="l"/>
            <a:r>
              <a:rPr lang="nl-NL" sz="7000" dirty="0" smtClean="0">
                <a:solidFill>
                  <a:schemeClr val="tx1"/>
                </a:solidFill>
              </a:rPr>
              <a:t>of </a:t>
            </a:r>
            <a:endParaRPr lang="nl-NL" sz="7000" dirty="0" smtClean="0">
              <a:solidFill>
                <a:schemeClr val="tx1"/>
              </a:solidFill>
            </a:endParaRPr>
          </a:p>
          <a:p>
            <a:pPr algn="l"/>
            <a:r>
              <a:rPr lang="nl-NL" sz="7000" dirty="0" smtClean="0">
                <a:solidFill>
                  <a:schemeClr val="tx1"/>
                </a:solidFill>
              </a:rPr>
              <a:t>met het IBC volgens model </a:t>
            </a:r>
            <a:endParaRPr lang="nl-NL" sz="7000" dirty="0" smtClean="0">
              <a:solidFill>
                <a:schemeClr val="tx1"/>
              </a:solidFill>
            </a:endParaRPr>
          </a:p>
          <a:p>
            <a:pPr algn="l"/>
            <a:r>
              <a:rPr lang="nl-NL" sz="7000" dirty="0" smtClean="0">
                <a:solidFill>
                  <a:schemeClr val="tx1"/>
                </a:solidFill>
              </a:rPr>
              <a:t>WILLEM </a:t>
            </a:r>
            <a:r>
              <a:rPr lang="nl-NL" sz="7000" dirty="0" smtClean="0">
                <a:solidFill>
                  <a:schemeClr val="tx1"/>
                </a:solidFill>
              </a:rPr>
              <a:t>VAN ORANJE COLLEGE </a:t>
            </a:r>
            <a:endParaRPr lang="nl-NL" sz="7000" dirty="0" smtClean="0">
              <a:solidFill>
                <a:schemeClr val="tx1"/>
              </a:solidFill>
            </a:endParaRPr>
          </a:p>
          <a:p>
            <a:pPr algn="l"/>
            <a:r>
              <a:rPr lang="nl-NL" sz="7000" dirty="0" err="1" smtClean="0">
                <a:solidFill>
                  <a:schemeClr val="tx1"/>
                </a:solidFill>
              </a:rPr>
              <a:t>Waalwijk</a:t>
            </a:r>
            <a:r>
              <a:rPr lang="nl-NL" sz="70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4355976" y="548680"/>
            <a:ext cx="4968552" cy="2256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6672"/>
            <a:ext cx="5220072" cy="18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b="1" dirty="0" smtClean="0">
                <a:solidFill>
                  <a:srgbClr val="005C2A"/>
                </a:solidFill>
              </a:rPr>
              <a:t>…. INNOVATION in EDUCATION</a:t>
            </a:r>
          </a:p>
          <a:p>
            <a:r>
              <a:rPr lang="nl-NL" b="1" dirty="0" smtClean="0">
                <a:solidFill>
                  <a:srgbClr val="FF6600"/>
                </a:solidFill>
              </a:rPr>
              <a:t>verfrissend                                          </a:t>
            </a:r>
            <a:r>
              <a:rPr lang="nl-NL" b="1" dirty="0" err="1" smtClean="0">
                <a:solidFill>
                  <a:srgbClr val="FF6600"/>
                </a:solidFill>
              </a:rPr>
              <a:t>ontsaaiend</a:t>
            </a:r>
            <a:r>
              <a:rPr lang="nl-NL" b="1" dirty="0" smtClean="0">
                <a:solidFill>
                  <a:srgbClr val="FF6600"/>
                </a:solidFill>
              </a:rPr>
              <a:t>                    innovatief ondernemend uitvoerbaar betaalbaar erkend</a:t>
            </a:r>
          </a:p>
          <a:p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617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 rot="16200000">
            <a:off x="-1157287" y="3154740"/>
            <a:ext cx="37465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4400" b="1" dirty="0" smtClean="0">
                <a:solidFill>
                  <a:srgbClr val="FF6600"/>
                </a:solidFill>
              </a:rPr>
              <a:t>                        Ontstaan </a:t>
            </a:r>
          </a:p>
          <a:p>
            <a:pPr>
              <a:spcBef>
                <a:spcPct val="50000"/>
              </a:spcBef>
              <a:defRPr/>
            </a:pPr>
            <a:r>
              <a:rPr lang="nl-NL" sz="4400" b="1" dirty="0" smtClean="0">
                <a:solidFill>
                  <a:srgbClr val="FF6600"/>
                </a:solidFill>
              </a:rPr>
              <a:t>Wat </a:t>
            </a:r>
            <a:r>
              <a:rPr lang="nl-NL" sz="4400" b="1" dirty="0">
                <a:solidFill>
                  <a:srgbClr val="FF6600"/>
                </a:solidFill>
              </a:rPr>
              <a:t>is IBC?</a:t>
            </a:r>
          </a:p>
          <a:p>
            <a:pPr>
              <a:defRPr/>
            </a:pPr>
            <a:endParaRPr lang="nl-NL" sz="44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979613" y="3284538"/>
            <a:ext cx="5832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l-NL" sz="3200" dirty="0" smtClean="0"/>
          </a:p>
          <a:p>
            <a:pPr>
              <a:spcBef>
                <a:spcPct val="20000"/>
              </a:spcBef>
            </a:pPr>
            <a:r>
              <a:rPr lang="nl-NL" sz="3200" dirty="0" smtClean="0"/>
              <a:t>                                                            4</a:t>
            </a:r>
            <a:r>
              <a:rPr lang="nl-NL" sz="4400" b="1" dirty="0" smtClean="0"/>
              <a:t> </a:t>
            </a:r>
            <a:r>
              <a:rPr lang="nl-NL" sz="3200" dirty="0"/>
              <a:t>dagen normaal les (E&amp;M)</a:t>
            </a:r>
          </a:p>
          <a:p>
            <a:pPr>
              <a:spcBef>
                <a:spcPct val="20000"/>
              </a:spcBef>
            </a:pPr>
            <a:r>
              <a:rPr lang="nl-NL" sz="3200" dirty="0"/>
              <a:t>Vast vakkenpakket</a:t>
            </a:r>
          </a:p>
          <a:p>
            <a:pPr>
              <a:spcBef>
                <a:spcPct val="20000"/>
              </a:spcBef>
            </a:pPr>
            <a:r>
              <a:rPr lang="nl-NL" sz="3200" dirty="0"/>
              <a:t>Modules + doorlopendheid</a:t>
            </a:r>
          </a:p>
          <a:p>
            <a:pPr>
              <a:spcBef>
                <a:spcPct val="20000"/>
              </a:spcBef>
            </a:pPr>
            <a:endParaRPr lang="nl-NL" sz="3200" dirty="0"/>
          </a:p>
        </p:txBody>
      </p:sp>
      <p:sp>
        <p:nvSpPr>
          <p:cNvPr id="5" name="Rechthoek 4"/>
          <p:cNvSpPr/>
          <p:nvPr/>
        </p:nvSpPr>
        <p:spPr>
          <a:xfrm>
            <a:off x="899592" y="2579537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nl-NL" sz="3200" dirty="0" smtClean="0"/>
              <a:t>    betere aansluiting HBO; meer praktijk; meer uitdaging/motivatie; onderpresteren; beroepsperspectief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 descr="404656_c5a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275013"/>
            <a:ext cx="3168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94015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-5400000">
            <a:off x="-1530769" y="3774549"/>
            <a:ext cx="43227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6600"/>
                </a:solidFill>
              </a:rPr>
              <a:t>Voor wie  </a:t>
            </a:r>
          </a:p>
          <a:p>
            <a:r>
              <a:rPr lang="nl-NL" sz="4000" b="1" dirty="0" smtClean="0">
                <a:solidFill>
                  <a:srgbClr val="FF6600"/>
                </a:solidFill>
              </a:rPr>
              <a:t>Inhoud </a:t>
            </a:r>
            <a:r>
              <a:rPr lang="nl-NL" sz="4000" b="1" dirty="0">
                <a:solidFill>
                  <a:srgbClr val="FF6600"/>
                </a:solidFill>
              </a:rPr>
              <a:t>modules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85938" y="3071813"/>
            <a:ext cx="36718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met </a:t>
            </a:r>
            <a:r>
              <a:rPr lang="en-US" dirty="0" err="1"/>
              <a:t>ondernemerschap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 err="1" smtClean="0"/>
              <a:t>Persoonlijk</a:t>
            </a:r>
            <a:r>
              <a:rPr lang="en-US" dirty="0" smtClean="0"/>
              <a:t> plan </a:t>
            </a:r>
            <a:r>
              <a:rPr lang="en-US" dirty="0"/>
              <a:t>en </a:t>
            </a:r>
            <a:r>
              <a:rPr lang="en-US" dirty="0" err="1"/>
              <a:t>marketingplan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 err="1"/>
              <a:t>opstarten</a:t>
            </a:r>
            <a:r>
              <a:rPr lang="en-US" dirty="0"/>
              <a:t> Junior Company 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4.   </a:t>
            </a:r>
            <a:r>
              <a:rPr lang="en-US" dirty="0" err="1"/>
              <a:t>verkoop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5.   PWS (</a:t>
            </a:r>
            <a:r>
              <a:rPr lang="en-US" dirty="0" err="1"/>
              <a:t>afronden</a:t>
            </a:r>
            <a:r>
              <a:rPr lang="en-US" dirty="0"/>
              <a:t>) en LOB 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6.   </a:t>
            </a:r>
            <a:r>
              <a:rPr lang="en-US" dirty="0" err="1"/>
              <a:t>Avans</a:t>
            </a:r>
            <a:r>
              <a:rPr lang="en-US" dirty="0"/>
              <a:t> (</a:t>
            </a:r>
            <a:r>
              <a:rPr lang="en-US" dirty="0" err="1"/>
              <a:t>financieringsplan</a:t>
            </a:r>
            <a:r>
              <a:rPr lang="en-US" dirty="0"/>
              <a:t>)</a:t>
            </a:r>
          </a:p>
        </p:txBody>
      </p:sp>
      <p:sp>
        <p:nvSpPr>
          <p:cNvPr id="6" name="Rechthoek 5"/>
          <p:cNvSpPr/>
          <p:nvPr/>
        </p:nvSpPr>
        <p:spPr>
          <a:xfrm>
            <a:off x="4860032" y="1052737"/>
            <a:ext cx="38164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dirty="0" err="1" smtClean="0"/>
              <a:t>Havo-leerlingen</a:t>
            </a:r>
            <a:r>
              <a:rPr lang="nl-NL" dirty="0" smtClean="0"/>
              <a:t> profiel E&amp;M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dirty="0" err="1" smtClean="0"/>
              <a:t>VMBO-leerlingen</a:t>
            </a:r>
            <a:r>
              <a:rPr lang="nl-NL" dirty="0" smtClean="0"/>
              <a:t> met diploma economische sector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dirty="0" smtClean="0"/>
              <a:t>Interesse in bedrijfsleven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dirty="0" smtClean="0"/>
              <a:t>Bereid stapje extra te doen!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0106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 rot="16200000">
            <a:off x="-1490662" y="43434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l-NL" sz="44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Voordeel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71775" y="2852738"/>
            <a:ext cx="38877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nl-NL" sz="2000"/>
              <a:t>  </a:t>
            </a:r>
            <a:r>
              <a:rPr lang="nl-NL"/>
              <a:t>Avans HBO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nl-NL"/>
              <a:t>  1 dag in de week praktisch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nl-NL"/>
              <a:t>  Buitenlandse studiereis Duitsland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nl-NL"/>
              <a:t>  Leerkrachtige omgeving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nl-NL"/>
              <a:t>  Elementair boekhouden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nl-NL"/>
              <a:t>  Havo +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nl-NL"/>
              <a:t>  De school uit</a:t>
            </a:r>
          </a:p>
          <a:p>
            <a:pPr>
              <a:lnSpc>
                <a:spcPct val="150000"/>
              </a:lnSpc>
            </a:pPr>
            <a:endParaRPr lang="nl-NL" sz="2000"/>
          </a:p>
          <a:p>
            <a:pPr>
              <a:lnSpc>
                <a:spcPct val="150000"/>
              </a:lnSpc>
            </a:pPr>
            <a:endParaRPr lang="nl-NL"/>
          </a:p>
        </p:txBody>
      </p:sp>
      <p:pic>
        <p:nvPicPr>
          <p:cNvPr id="8197" name="Picture 6" descr="china_stocks0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652963"/>
            <a:ext cx="2830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418</Words>
  <Application>Microsoft Office PowerPoint</Application>
  <PresentationFormat>Diavoorstelling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Office-thema</vt:lpstr>
      <vt:lpstr>Document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Jeannet</dc:creator>
  <cp:lastModifiedBy>Jeannet</cp:lastModifiedBy>
  <cp:revision>14</cp:revision>
  <dcterms:created xsi:type="dcterms:W3CDTF">2011-10-29T07:13:00Z</dcterms:created>
  <dcterms:modified xsi:type="dcterms:W3CDTF">2011-11-01T06:51:54Z</dcterms:modified>
</cp:coreProperties>
</file>